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501"/>
    <p:restoredTop sz="85174"/>
  </p:normalViewPr>
  <p:slideViewPr>
    <p:cSldViewPr snapToGrid="0" snapToObjects="1">
      <p:cViewPr varScale="1">
        <p:scale>
          <a:sx n="62" d="100"/>
          <a:sy n="62" d="100"/>
        </p:scale>
        <p:origin x="-1200"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12/30/2023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46</a:t>
            </a:fld>
            <a:endParaRPr lang="en-US"/>
          </a:p>
        </p:txBody>
      </p:sp>
    </p:spTree>
    <p:extLst>
      <p:ext uri="{BB962C8B-B14F-4D97-AF65-F5344CB8AC3E}">
        <p14:creationId xmlns:p14="http://schemas.microsoft.com/office/powerpoint/2010/main" xmlns=""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12/30/2023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ghvendraTomar/DataScienceEcosystem/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ghvendraTomar/DataScienceEcosystem/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ghvendraTomar/DataScienceEcosystem/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ghvendraTomar/DataScienceEcosystem/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ghvendraTomar/DataScienceEcosystem/blob/main/SpaceX_Machine_Learning_Prediction_Part_5.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ghvendraTomar/DataScienceEcosystem/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ghvendraTomar/DataScienceEcosystem/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3531054"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RAGHVENDRA  SINGH</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12/30/2023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We performed exploratory data analysis and determined the training labels.</a:t>
            </a:r>
          </a:p>
          <a:p>
            <a:r>
              <a:rPr lang="en-US" sz="2200" dirty="0" smtClean="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We created landing outcome label from outcome column and exported the results to </a:t>
            </a:r>
            <a:r>
              <a:rPr lang="en-US" sz="2200" dirty="0" err="1" smtClean="0">
                <a:solidFill>
                  <a:schemeClr val="accent3">
                    <a:lumMod val="25000"/>
                  </a:schemeClr>
                </a:solidFill>
                <a:latin typeface="Abadi" panose="020B0604020104020204" pitchFamily="34" charset="0"/>
              </a:rPr>
              <a:t>csv</a:t>
            </a:r>
            <a:r>
              <a:rPr lang="en-US" sz="2200" dirty="0" smtClean="0">
                <a:solidFill>
                  <a:schemeClr val="accent3">
                    <a:lumMod val="25000"/>
                  </a:schemeClr>
                </a:solidFill>
                <a:latin typeface="Abadi" panose="020B0604020104020204" pitchFamily="34" charset="0"/>
              </a:rPr>
              <a:t>.</a:t>
            </a:r>
          </a:p>
          <a:p>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github.com/RaghvendraTomar/DataScienceEcosystem/blob/main/jupyter-labs-spacex-data-collection-api.ipynb</a:t>
            </a:r>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E</a:t>
            </a:r>
            <a:r>
              <a:rPr lang="en-US" sz="2200" dirty="0" smtClean="0">
                <a:solidFill>
                  <a:schemeClr val="accent3">
                    <a:lumMod val="25000"/>
                  </a:schemeClr>
                </a:solidFill>
                <a:latin typeface="Abadi"/>
              </a:rPr>
              <a:t>xplored </a:t>
            </a:r>
            <a:r>
              <a:rPr lang="en-US" sz="2200" dirty="0" smtClean="0">
                <a:solidFill>
                  <a:schemeClr val="accent3">
                    <a:lumMod val="25000"/>
                  </a:schemeClr>
                </a:solidFill>
                <a:latin typeface="Abadi"/>
              </a:rPr>
              <a:t>the data by visualizing the relationship between flight number and launch Site, payload and launch site, success rate of each orbit type, flight number and orbit type, the launch success yearly </a:t>
            </a: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EDA with data visualization notebook, as an external reference and peer-review </a:t>
            </a:r>
            <a:r>
              <a:rPr lang="en-US" sz="2200" dirty="0" smtClean="0">
                <a:solidFill>
                  <a:schemeClr val="accent3">
                    <a:lumMod val="25000"/>
                  </a:schemeClr>
                </a:solidFill>
                <a:latin typeface="Abadi" panose="020B0604020104020204" pitchFamily="34" charset="0"/>
              </a:rPr>
              <a:t>purpose</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github.com/RaghvendraTomar/DataScienceEcosystem/blob/main/jupyter-labs-eda-dataviz.ipynb.jupyterlite.ipynb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4389119"/>
            <a:ext cx="5000794" cy="2038091"/>
          </a:xfrm>
          <a:prstGeom prst="rect">
            <a:avLst/>
          </a:prstGeom>
        </p:spPr>
      </p:pic>
      <p:pic>
        <p:nvPicPr>
          <p:cNvPr id="7" name="Picture 6">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5770805" y="4389120"/>
            <a:ext cx="5189612" cy="1787844"/>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 Applied </a:t>
            </a:r>
            <a:r>
              <a:rPr lang="en-US" sz="2200" dirty="0" smtClean="0">
                <a:solidFill>
                  <a:schemeClr val="accent3">
                    <a:lumMod val="25000"/>
                  </a:schemeClr>
                </a:solidFill>
                <a:latin typeface="Abadi"/>
              </a:rPr>
              <a:t>EDA with SQL to get insight from the data. We wrote queries to find out for instance:</a:t>
            </a:r>
          </a:p>
          <a:p>
            <a:pPr lvl="1">
              <a:lnSpc>
                <a:spcPct val="100000"/>
              </a:lnSpc>
              <a:spcBef>
                <a:spcPts val="1400"/>
              </a:spcBef>
              <a:buFontTx/>
              <a:buChar char="-"/>
            </a:pPr>
            <a:r>
              <a:rPr lang="en-US" sz="1700" dirty="0" smtClean="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smtClean="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smtClean="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smtClean="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smtClean="0">
                <a:solidFill>
                  <a:schemeClr val="bg2">
                    <a:lumMod val="50000"/>
                  </a:schemeClr>
                </a:solidFill>
                <a:latin typeface="Abadi"/>
              </a:rPr>
              <a:t>The failed landing outcomes in drone ship, their booster version and launch site names.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github.com/RaghvendraTomar/DataScienceEcosystem/blob/main/jupyter-labs-eda-sql-coursera_sqllite.ipynb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M</a:t>
            </a:r>
            <a:r>
              <a:rPr lang="en-US" sz="2200" dirty="0" smtClean="0">
                <a:solidFill>
                  <a:schemeClr val="accent3">
                    <a:lumMod val="25000"/>
                  </a:schemeClr>
                </a:solidFill>
                <a:latin typeface="Abadi" panose="020B0604020104020204" pitchFamily="34" charset="0"/>
              </a:rPr>
              <a:t>arked </a:t>
            </a:r>
            <a:r>
              <a:rPr lang="en-US" sz="2200" dirty="0" smtClean="0">
                <a:solidFill>
                  <a:schemeClr val="accent3">
                    <a:lumMod val="25000"/>
                  </a:schemeClr>
                </a:solidFill>
                <a:latin typeface="Abadi" panose="020B0604020104020204" pitchFamily="34" charset="0"/>
              </a:rPr>
              <a:t>all launch sites, and added map objects such as markers, circles, lines to mark the success or failure of launches for each site on the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Assigned </a:t>
            </a:r>
            <a:r>
              <a:rPr lang="en-US" sz="2200" dirty="0" smtClean="0">
                <a:solidFill>
                  <a:schemeClr val="accent3">
                    <a:lumMod val="25000"/>
                  </a:schemeClr>
                </a:solidFill>
                <a:latin typeface="Abadi" panose="020B0604020104020204" pitchFamily="34" charset="0"/>
              </a:rPr>
              <a:t>the feature launch outcomes (failure or success) to class 0 and 1.i.e., 0 for failure, and 1 for success.</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the color-labeled marker </a:t>
            </a:r>
            <a:r>
              <a:rPr lang="en-US" sz="2200" dirty="0" smtClean="0">
                <a:solidFill>
                  <a:schemeClr val="accent3">
                    <a:lumMod val="25000"/>
                  </a:schemeClr>
                </a:solidFill>
                <a:latin typeface="Abadi" panose="020B0604020104020204" pitchFamily="34" charset="0"/>
              </a:rPr>
              <a:t>clusters, identified </a:t>
            </a:r>
            <a:r>
              <a:rPr lang="en-US" sz="2200" dirty="0" smtClean="0">
                <a:solidFill>
                  <a:schemeClr val="accent3">
                    <a:lumMod val="25000"/>
                  </a:schemeClr>
                </a:solidFill>
                <a:latin typeface="Abadi" panose="020B0604020104020204" pitchFamily="34" charset="0"/>
              </a:rPr>
              <a:t>which launch sites have relatively high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alculated </a:t>
            </a:r>
            <a:r>
              <a:rPr lang="en-US" sz="2200" dirty="0" smtClean="0">
                <a:solidFill>
                  <a:schemeClr val="accent3">
                    <a:lumMod val="25000"/>
                  </a:schemeClr>
                </a:solidFill>
                <a:latin typeface="Abadi" panose="020B0604020104020204" pitchFamily="34" charset="0"/>
              </a:rPr>
              <a:t>the distances between a launch site to its proximities. We answered some question for instance:</a:t>
            </a:r>
          </a:p>
          <a:p>
            <a:pPr lvl="1">
              <a:lnSpc>
                <a:spcPct val="100000"/>
              </a:lnSpc>
              <a:spcBef>
                <a:spcPts val="1400"/>
              </a:spcBef>
              <a:buFontTx/>
              <a:buChar char="-"/>
            </a:pPr>
            <a:r>
              <a:rPr lang="en-US" sz="1800" dirty="0" smtClean="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smtClean="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Built </a:t>
            </a:r>
            <a:r>
              <a:rPr lang="en-US" sz="2200" dirty="0" smtClean="0">
                <a:solidFill>
                  <a:schemeClr val="accent3">
                    <a:lumMod val="25000"/>
                  </a:schemeClr>
                </a:solidFill>
                <a:latin typeface="Abadi" panose="020B0604020104020204" pitchFamily="34" charset="0"/>
              </a:rPr>
              <a:t>an interactive dashboard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a:t>
            </a:r>
          </a:p>
          <a:p>
            <a:pPr>
              <a:lnSpc>
                <a:spcPct val="100000"/>
              </a:lnSpc>
              <a:spcBef>
                <a:spcPts val="1400"/>
              </a:spcBef>
            </a:pPr>
            <a:r>
              <a:rPr lang="en-US" sz="2200" dirty="0" smtClean="0">
                <a:solidFill>
                  <a:schemeClr val="accent3">
                    <a:lumMod val="25000"/>
                  </a:schemeClr>
                </a:solidFill>
                <a:latin typeface="Abadi" panose="020B0604020104020204" pitchFamily="34" charset="0"/>
              </a:rPr>
              <a:t>P</a:t>
            </a:r>
            <a:r>
              <a:rPr lang="en-US" sz="2200" dirty="0" smtClean="0">
                <a:solidFill>
                  <a:schemeClr val="accent3">
                    <a:lumMod val="25000"/>
                  </a:schemeClr>
                </a:solidFill>
                <a:latin typeface="Abadi" panose="020B0604020104020204" pitchFamily="34" charset="0"/>
              </a:rPr>
              <a:t>lotted </a:t>
            </a:r>
            <a:r>
              <a:rPr lang="en-US" sz="2200" dirty="0" smtClean="0">
                <a:solidFill>
                  <a:schemeClr val="accent3">
                    <a:lumMod val="25000"/>
                  </a:schemeClr>
                </a:solidFill>
                <a:latin typeface="Abadi" panose="020B0604020104020204" pitchFamily="34" charset="0"/>
              </a:rPr>
              <a:t>pie charts showing the total launches by a certain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P</a:t>
            </a:r>
            <a:r>
              <a:rPr lang="en-US" sz="2200" dirty="0" smtClean="0">
                <a:solidFill>
                  <a:schemeClr val="accent3">
                    <a:lumMod val="25000"/>
                  </a:schemeClr>
                </a:solidFill>
                <a:latin typeface="Abadi" panose="020B0604020104020204" pitchFamily="34" charset="0"/>
              </a:rPr>
              <a:t>lotted </a:t>
            </a:r>
            <a:r>
              <a:rPr lang="en-US" sz="2200" dirty="0" smtClean="0">
                <a:solidFill>
                  <a:schemeClr val="accent3">
                    <a:lumMod val="25000"/>
                  </a:schemeClr>
                </a:solidFill>
                <a:latin typeface="Abadi" panose="020B0604020104020204" pitchFamily="34" charset="0"/>
              </a:rPr>
              <a:t>scatter graph showing the relationship with Outcome and Payload Mass (Kg) for the different booster version</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github.com/RaghvendraTomar/DataScienceEcosystem/blob/main/spacex_dash_app.py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t>
            </a:r>
            <a:r>
              <a:rPr lang="en-US" sz="2200" dirty="0" smtClean="0">
                <a:solidFill>
                  <a:schemeClr val="accent3">
                    <a:lumMod val="25000"/>
                  </a:schemeClr>
                </a:solidFill>
                <a:latin typeface="Abadi" panose="020B0604020104020204" pitchFamily="34" charset="0"/>
              </a:rPr>
              <a:t>oaded </a:t>
            </a:r>
            <a:r>
              <a:rPr lang="en-US" sz="2200" dirty="0" smtClean="0">
                <a:solidFill>
                  <a:schemeClr val="accent3">
                    <a:lumMod val="25000"/>
                  </a:schemeClr>
                </a:solidFill>
                <a:latin typeface="Abadi" panose="020B0604020104020204" pitchFamily="34" charset="0"/>
              </a:rPr>
              <a:t>the data using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B</a:t>
            </a:r>
            <a:r>
              <a:rPr lang="en-US" sz="2200" dirty="0" smtClean="0">
                <a:solidFill>
                  <a:schemeClr val="accent3">
                    <a:lumMod val="25000"/>
                  </a:schemeClr>
                </a:solidFill>
                <a:latin typeface="Abadi" panose="020B0604020104020204" pitchFamily="34" charset="0"/>
              </a:rPr>
              <a:t>uilt </a:t>
            </a:r>
            <a:r>
              <a:rPr lang="en-US" sz="2200" dirty="0" smtClean="0">
                <a:solidFill>
                  <a:schemeClr val="accent3">
                    <a:lumMod val="25000"/>
                  </a:schemeClr>
                </a:solidFill>
                <a:latin typeface="Abadi" panose="020B0604020104020204" pitchFamily="34" charset="0"/>
              </a:rPr>
              <a:t>different machine learning models and tune different </a:t>
            </a:r>
            <a:r>
              <a:rPr lang="en-US" sz="2200" dirty="0" err="1" smtClean="0">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 using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sed </a:t>
            </a:r>
            <a:r>
              <a:rPr lang="en-US" sz="2200" dirty="0" smtClean="0">
                <a:solidFill>
                  <a:schemeClr val="accent3">
                    <a:lumMod val="25000"/>
                  </a:schemeClr>
                </a:solidFill>
                <a:latin typeface="Abadi" panose="020B0604020104020204" pitchFamily="34" charset="0"/>
              </a:rPr>
              <a:t>accuracy as the metric for our model, 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F</a:t>
            </a:r>
            <a:r>
              <a:rPr lang="en-US" sz="2200" dirty="0" smtClean="0">
                <a:solidFill>
                  <a:schemeClr val="accent3">
                    <a:lumMod val="25000"/>
                  </a:schemeClr>
                </a:solidFill>
                <a:latin typeface="Abadi" panose="020B0604020104020204" pitchFamily="34" charset="0"/>
              </a:rPr>
              <a:t>ound </a:t>
            </a:r>
            <a:r>
              <a:rPr lang="en-US" sz="2200" dirty="0" smtClean="0">
                <a:solidFill>
                  <a:schemeClr val="accent3">
                    <a:lumMod val="25000"/>
                  </a:schemeClr>
                </a:solidFill>
                <a:latin typeface="Abadi" panose="020B0604020104020204" pitchFamily="34" charset="0"/>
              </a:rPr>
              <a:t>the best performing classification model.</a:t>
            </a:r>
          </a:p>
          <a:p>
            <a:r>
              <a:rPr lang="en-US" dirty="0" smtClean="0">
                <a:hlinkClick r:id="rId3"/>
              </a:rPr>
              <a:t>https://github.com/RaghvendraTomar/DataScienceEcosystem/blob/main/SpaceX_Machine_Learning_Prediction_Part_5.jupyterlite%20(1).</a:t>
            </a:r>
            <a:r>
              <a:rPr lang="en-US" dirty="0" smtClean="0">
                <a:hlinkClick r:id="rId3"/>
              </a:rPr>
              <a:t>ipynb</a:t>
            </a:r>
            <a:endParaRPr lang="en-US" dirty="0" smtClean="0"/>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1569720"/>
            <a:ext cx="10592999" cy="429926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011679"/>
            <a:ext cx="9676563" cy="3446959"/>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539240"/>
            <a:ext cx="10687961" cy="4342105"/>
          </a:xfrm>
          <a:prstGeom prst="rect">
            <a:avLst/>
          </a:prstGeom>
        </p:spPr>
        <p:txBody>
          <a:bodyPr>
            <a:normAutofit/>
          </a:bodyPr>
          <a:lstStyle/>
          <a:p>
            <a:pPr>
              <a:lnSpc>
                <a:spcPct val="100000"/>
              </a:lnSpc>
              <a:spcBef>
                <a:spcPts val="1400"/>
              </a:spcBef>
            </a:pPr>
            <a:r>
              <a:rPr lang="en-US" sz="2400" dirty="0" smtClean="0"/>
              <a:t>For </a:t>
            </a:r>
            <a:r>
              <a:rPr lang="en-US" sz="2400" dirty="0" smtClean="0"/>
              <a:t>the VAFB-SLC </a:t>
            </a:r>
            <a:r>
              <a:rPr lang="en-US" sz="2400" dirty="0" err="1" smtClean="0"/>
              <a:t>launchsite</a:t>
            </a:r>
            <a:r>
              <a:rPr lang="en-US" sz="2400" dirty="0" smtClean="0"/>
              <a:t> there are no rockets launched for </a:t>
            </a:r>
            <a:r>
              <a:rPr lang="en-US" sz="2400" dirty="0" smtClean="0"/>
              <a:t>heavy payload </a:t>
            </a:r>
            <a:r>
              <a:rPr lang="en-US" sz="2400" dirty="0" smtClean="0"/>
              <a:t>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p:cNvPicPr>
            <a:picLocks noChangeAspect="1" noChangeArrowheads="1"/>
          </p:cNvPicPr>
          <p:nvPr/>
        </p:nvPicPr>
        <p:blipFill>
          <a:blip r:embed="rId3"/>
          <a:srcRect/>
          <a:stretch>
            <a:fillRect/>
          </a:stretch>
        </p:blipFill>
        <p:spPr bwMode="auto">
          <a:xfrm>
            <a:off x="5501640" y="2529840"/>
            <a:ext cx="6370320" cy="3547110"/>
          </a:xfrm>
          <a:prstGeom prst="rect">
            <a:avLst/>
          </a:prstGeom>
          <a:noFill/>
          <a:ln w="9525">
            <a:noFill/>
            <a:miter lim="800000"/>
            <a:headEnd/>
            <a:tailEnd/>
          </a:ln>
          <a:effectLst/>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371600"/>
            <a:ext cx="3664829" cy="4522102"/>
          </a:xfrm>
          <a:prstGeom prst="rect">
            <a:avLst/>
          </a:prstGeom>
        </p:spPr>
        <p:txBody>
          <a:bodyPr>
            <a:normAutofit/>
          </a:bodyPr>
          <a:lstStyle/>
          <a:p>
            <a:pPr>
              <a:spcBef>
                <a:spcPts val="1400"/>
              </a:spcBef>
            </a:pPr>
            <a:r>
              <a:rPr lang="en-US" sz="2200" dirty="0" smtClean="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050" name="Picture 2"/>
          <p:cNvPicPr>
            <a:picLocks noChangeAspect="1" noChangeArrowheads="1"/>
          </p:cNvPicPr>
          <p:nvPr/>
        </p:nvPicPr>
        <p:blipFill>
          <a:blip r:embed="rId3"/>
          <a:srcRect/>
          <a:stretch>
            <a:fillRect/>
          </a:stretch>
        </p:blipFill>
        <p:spPr bwMode="auto">
          <a:xfrm>
            <a:off x="5887403" y="1785938"/>
            <a:ext cx="4562475" cy="3286125"/>
          </a:xfrm>
          <a:prstGeom prst="rect">
            <a:avLst/>
          </a:prstGeom>
          <a:noFill/>
          <a:ln w="9525">
            <a:noFill/>
            <a:miter lim="800000"/>
            <a:headEnd/>
            <a:tailEnd/>
          </a:ln>
          <a:effectLst/>
        </p:spPr>
      </p:pic>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r>
              <a:rPr lang="en-US" sz="2400" dirty="0" smtClean="0"/>
              <a:t>With heavy payloads the successful landing or positive landing rate are more for </a:t>
            </a:r>
            <a:r>
              <a:rPr lang="en-US" sz="2400" dirty="0" err="1" smtClean="0"/>
              <a:t>Polar,LEO</a:t>
            </a:r>
            <a:r>
              <a:rPr lang="en-US" sz="2400" dirty="0" smtClean="0"/>
              <a:t> and ISS.</a:t>
            </a:r>
          </a:p>
          <a:p>
            <a:r>
              <a:rPr lang="en-US" sz="2400" dirty="0" smtClean="0"/>
              <a:t>F</a:t>
            </a:r>
            <a:r>
              <a:rPr lang="en-US" sz="2400" dirty="0" smtClean="0"/>
              <a:t>or </a:t>
            </a:r>
            <a:r>
              <a:rPr lang="en-US" sz="2400" dirty="0" smtClean="0"/>
              <a:t>GTO we cannot distinguish this well as both positive landing rate and negative landing(unsuccessful mission) are both there here.</a:t>
            </a:r>
            <a:endParaRPr lang="en-US" sz="2400" dirty="0"/>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p:cNvPicPr>
            <a:picLocks noChangeAspect="1" noChangeArrowheads="1"/>
          </p:cNvPicPr>
          <p:nvPr/>
        </p:nvPicPr>
        <p:blipFill>
          <a:blip r:embed="rId3"/>
          <a:srcRect/>
          <a:stretch>
            <a:fillRect/>
          </a:stretch>
        </p:blipFill>
        <p:spPr bwMode="auto">
          <a:xfrm>
            <a:off x="5847747" y="1576100"/>
            <a:ext cx="5610225" cy="4305244"/>
          </a:xfrm>
          <a:prstGeom prst="rect">
            <a:avLst/>
          </a:prstGeom>
          <a:noFill/>
          <a:ln w="9525">
            <a:noFill/>
            <a:miter lim="800000"/>
            <a:headEnd/>
            <a:tailEnd/>
          </a:ln>
          <a:effectLst/>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p:cNvPicPr>
            <a:picLocks noChangeAspect="1" noChangeArrowheads="1"/>
          </p:cNvPicPr>
          <p:nvPr/>
        </p:nvPicPr>
        <p:blipFill>
          <a:blip r:embed="rId3"/>
          <a:srcRect/>
          <a:stretch>
            <a:fillRect/>
          </a:stretch>
        </p:blipFill>
        <p:spPr bwMode="auto">
          <a:xfrm>
            <a:off x="6357938" y="2057400"/>
            <a:ext cx="3590925" cy="2924175"/>
          </a:xfrm>
          <a:prstGeom prst="rect">
            <a:avLst/>
          </a:prstGeom>
          <a:noFill/>
          <a:ln w="9525">
            <a:noFill/>
            <a:miter lim="800000"/>
            <a:headEnd/>
            <a:tailEnd/>
          </a:ln>
          <a:effectLst/>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p:cNvPicPr>
            <a:picLocks noChangeAspect="1" noChangeArrowheads="1"/>
          </p:cNvPicPr>
          <p:nvPr/>
        </p:nvPicPr>
        <p:blipFill>
          <a:blip r:embed="rId3"/>
          <a:srcRect/>
          <a:stretch>
            <a:fillRect/>
          </a:stretch>
        </p:blipFill>
        <p:spPr bwMode="auto">
          <a:xfrm>
            <a:off x="6600222" y="1885950"/>
            <a:ext cx="4229100" cy="3086100"/>
          </a:xfrm>
          <a:prstGeom prst="rect">
            <a:avLst/>
          </a:prstGeom>
          <a:noFill/>
          <a:ln w="9525">
            <a:noFill/>
            <a:miter lim="800000"/>
            <a:headEnd/>
            <a:tailEnd/>
          </a:ln>
          <a:effectLst/>
        </p:spPr>
      </p:pic>
    </p:spTree>
    <p:extLst>
      <p:ext uri="{BB962C8B-B14F-4D97-AF65-F5344CB8AC3E}">
        <p14:creationId xmlns:p14="http://schemas.microsoft.com/office/powerpoint/2010/main" xmlns=""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146" name="Picture 2"/>
          <p:cNvPicPr>
            <a:picLocks noChangeAspect="1" noChangeArrowheads="1"/>
          </p:cNvPicPr>
          <p:nvPr/>
        </p:nvPicPr>
        <p:blipFill>
          <a:blip r:embed="rId3"/>
          <a:srcRect/>
          <a:stretch>
            <a:fillRect/>
          </a:stretch>
        </p:blipFill>
        <p:spPr bwMode="auto">
          <a:xfrm>
            <a:off x="1465898" y="2608898"/>
            <a:ext cx="3590925" cy="2219325"/>
          </a:xfrm>
          <a:prstGeom prst="rect">
            <a:avLst/>
          </a:prstGeom>
          <a:noFill/>
          <a:ln w="9525">
            <a:noFill/>
            <a:miter lim="800000"/>
            <a:headEnd/>
            <a:tailEnd/>
          </a:ln>
          <a:effectLst/>
        </p:spPr>
      </p:pic>
    </p:spTree>
    <p:extLst>
      <p:ext uri="{BB962C8B-B14F-4D97-AF65-F5344CB8AC3E}">
        <p14:creationId xmlns:p14="http://schemas.microsoft.com/office/powerpoint/2010/main" xmlns=""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5051669" cy="1649095"/>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sed </a:t>
            </a:r>
            <a:r>
              <a:rPr lang="en-US" sz="2200" dirty="0" smtClean="0">
                <a:solidFill>
                  <a:schemeClr val="accent3">
                    <a:lumMod val="25000"/>
                  </a:schemeClr>
                </a:solidFill>
                <a:latin typeface="Abadi" panose="020B0604020104020204" pitchFamily="34" charset="0"/>
              </a:rPr>
              <a:t>the query </a:t>
            </a:r>
            <a:r>
              <a:rPr lang="en-US" sz="2200" dirty="0" smtClean="0">
                <a:solidFill>
                  <a:schemeClr val="accent3">
                    <a:lumMod val="25000"/>
                  </a:schemeClr>
                </a:solidFill>
                <a:latin typeface="Abadi" panose="020B0604020104020204" pitchFamily="34" charset="0"/>
              </a:rPr>
              <a:t>below to </a:t>
            </a:r>
            <a:r>
              <a:rPr lang="en-US" sz="2200" dirty="0" smtClean="0">
                <a:solidFill>
                  <a:schemeClr val="accent3">
                    <a:lumMod val="25000"/>
                  </a:schemeClr>
                </a:solidFill>
                <a:latin typeface="Abadi" panose="020B0604020104020204" pitchFamily="34" charset="0"/>
              </a:rPr>
              <a:t>display 5 records where launch sites begin with `CCA`</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172" name="Picture 4"/>
          <p:cNvPicPr>
            <a:picLocks noChangeAspect="1" noChangeArrowheads="1"/>
          </p:cNvPicPr>
          <p:nvPr/>
        </p:nvPicPr>
        <p:blipFill>
          <a:blip r:embed="rId3"/>
          <a:srcRect/>
          <a:stretch>
            <a:fillRect/>
          </a:stretch>
        </p:blipFill>
        <p:spPr bwMode="auto">
          <a:xfrm>
            <a:off x="1359218" y="3173412"/>
            <a:ext cx="3590925" cy="2695575"/>
          </a:xfrm>
          <a:prstGeom prst="rect">
            <a:avLst/>
          </a:prstGeom>
          <a:noFill/>
          <a:ln w="9525">
            <a:noFill/>
            <a:miter lim="800000"/>
            <a:headEnd/>
            <a:tailEnd/>
          </a:ln>
          <a:effectLst/>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091550" cy="1618615"/>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a:t>
            </a:r>
            <a:r>
              <a:rPr lang="en-US" sz="2200" dirty="0" smtClean="0">
                <a:solidFill>
                  <a:schemeClr val="accent3">
                    <a:lumMod val="25000"/>
                  </a:schemeClr>
                </a:solidFill>
                <a:latin typeface="Abadi" panose="020B0604020104020204" pitchFamily="34" charset="0"/>
              </a:rPr>
              <a:t>the total payload carried by boosters </a:t>
            </a:r>
            <a:r>
              <a:rPr lang="en-US" sz="2200" dirty="0" smtClean="0">
                <a:solidFill>
                  <a:schemeClr val="accent3">
                    <a:lumMod val="25000"/>
                  </a:schemeClr>
                </a:solidFill>
                <a:latin typeface="Abadi" panose="020B0604020104020204" pitchFamily="34" charset="0"/>
              </a:rPr>
              <a:t>launched by NASA (CRS) </a:t>
            </a:r>
            <a:r>
              <a:rPr lang="en-US" sz="2200" dirty="0" smtClean="0">
                <a:solidFill>
                  <a:schemeClr val="accent3">
                    <a:lumMod val="25000"/>
                  </a:schemeClr>
                </a:solidFill>
                <a:latin typeface="Abadi" panose="020B0604020104020204" pitchFamily="34" charset="0"/>
              </a:rPr>
              <a:t>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195" name="Picture 3"/>
          <p:cNvPicPr>
            <a:picLocks noChangeAspect="1" noChangeArrowheads="1"/>
          </p:cNvPicPr>
          <p:nvPr/>
        </p:nvPicPr>
        <p:blipFill>
          <a:blip r:embed="rId3"/>
          <a:srcRect/>
          <a:stretch>
            <a:fillRect/>
          </a:stretch>
        </p:blipFill>
        <p:spPr bwMode="auto">
          <a:xfrm>
            <a:off x="990601" y="3510973"/>
            <a:ext cx="5429250" cy="2514600"/>
          </a:xfrm>
          <a:prstGeom prst="rect">
            <a:avLst/>
          </a:prstGeom>
          <a:noFill/>
          <a:ln w="9525">
            <a:noFill/>
            <a:miter lim="800000"/>
            <a:headEnd/>
            <a:tailEnd/>
          </a:ln>
          <a:effectLst/>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939150" cy="4351338"/>
          </a:xfrm>
          <a:prstGeom prst="rect">
            <a:avLst/>
          </a:prstGeom>
        </p:spPr>
        <p:txBody>
          <a:bodyPr>
            <a:normAutofit/>
          </a:bodyPr>
          <a:lstStyle/>
          <a:p>
            <a:pPr>
              <a:spcBef>
                <a:spcPts val="1400"/>
              </a:spcBef>
            </a:pPr>
            <a:r>
              <a:rPr lang="en-US" sz="2400" dirty="0" smtClean="0">
                <a:latin typeface="Abadi" panose="020B0604020104020204" pitchFamily="34" charset="0"/>
              </a:rPr>
              <a:t>C</a:t>
            </a:r>
            <a:r>
              <a:rPr lang="en-US" sz="2400" dirty="0" smtClean="0">
                <a:latin typeface="Abadi" panose="020B0604020104020204" pitchFamily="34" charset="0"/>
              </a:rPr>
              <a:t>alculated </a:t>
            </a:r>
            <a:r>
              <a:rPr lang="en-US" sz="2400" dirty="0" smtClean="0">
                <a:latin typeface="Abadi" panose="020B0604020104020204" pitchFamily="34" charset="0"/>
              </a:rPr>
              <a:t>the average payload mass carried by booster version F9 v1.1 as 2928.4</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9219" name="Picture 3"/>
          <p:cNvPicPr>
            <a:picLocks noChangeAspect="1" noChangeArrowheads="1"/>
          </p:cNvPicPr>
          <p:nvPr/>
        </p:nvPicPr>
        <p:blipFill>
          <a:blip r:embed="rId3"/>
          <a:srcRect/>
          <a:stretch>
            <a:fillRect/>
          </a:stretch>
        </p:blipFill>
        <p:spPr bwMode="auto">
          <a:xfrm>
            <a:off x="1561497" y="3558598"/>
            <a:ext cx="4638675" cy="2466975"/>
          </a:xfrm>
          <a:prstGeom prst="rect">
            <a:avLst/>
          </a:prstGeom>
          <a:noFill/>
          <a:ln w="9525">
            <a:noFill/>
            <a:miter lim="800000"/>
            <a:headEnd/>
            <a:tailEnd/>
          </a:ln>
          <a:effectLst/>
        </p:spPr>
      </p:pic>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649590" cy="4351338"/>
          </a:xfrm>
          <a:prstGeom prst="rect">
            <a:avLst/>
          </a:prstGeom>
        </p:spPr>
        <p:txBody>
          <a:bodyPr lIns="91440" tIns="45720" rIns="91440" bIns="45720" anchor="t">
            <a:normAutofit/>
          </a:bodyPr>
          <a:lstStyle/>
          <a:p>
            <a:pPr>
              <a:spcBef>
                <a:spcPts val="1400"/>
              </a:spcBef>
            </a:pPr>
            <a:r>
              <a:rPr lang="en-US" sz="2400" dirty="0" smtClean="0">
                <a:latin typeface="Abadi" panose="020B0604020104020204" pitchFamily="34" charset="0"/>
              </a:rPr>
              <a:t>Date </a:t>
            </a:r>
            <a:r>
              <a:rPr lang="en-US" sz="2400" dirty="0" smtClean="0">
                <a:latin typeface="Abadi" panose="020B0604020104020204" pitchFamily="34" charset="0"/>
              </a:rPr>
              <a:t>of the first successful landing outcome on ground pad was 22</a:t>
            </a:r>
            <a:r>
              <a:rPr lang="en-US" sz="2400" baseline="30000" dirty="0" smtClean="0">
                <a:latin typeface="Abadi" panose="020B0604020104020204" pitchFamily="34" charset="0"/>
              </a:rPr>
              <a:t>nd</a:t>
            </a:r>
            <a:r>
              <a:rPr lang="en-US" sz="2400" dirty="0" smtClean="0">
                <a:latin typeface="Abadi" panose="020B0604020104020204" pitchFamily="34" charset="0"/>
              </a:rPr>
              <a:t> December 2015</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242" name="Picture 2"/>
          <p:cNvPicPr>
            <a:picLocks noChangeAspect="1" noChangeArrowheads="1"/>
          </p:cNvPicPr>
          <p:nvPr/>
        </p:nvPicPr>
        <p:blipFill>
          <a:blip r:embed="rId3"/>
          <a:srcRect/>
          <a:stretch>
            <a:fillRect/>
          </a:stretch>
        </p:blipFill>
        <p:spPr bwMode="auto">
          <a:xfrm>
            <a:off x="4731068" y="1825625"/>
            <a:ext cx="5686425" cy="2676525"/>
          </a:xfrm>
          <a:prstGeom prst="rect">
            <a:avLst/>
          </a:prstGeom>
          <a:noFill/>
          <a:ln w="9525">
            <a:noFill/>
            <a:miter lim="800000"/>
            <a:headEnd/>
            <a:tailEnd/>
          </a:ln>
          <a:effectLst/>
        </p:spPr>
      </p:pic>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76881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Below is the list of the boosters which have success in drone ship and have payload between 4000 and 6000</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1268" name="Picture 4"/>
          <p:cNvPicPr>
            <a:picLocks noChangeAspect="1" noChangeArrowheads="1"/>
          </p:cNvPicPr>
          <p:nvPr/>
        </p:nvPicPr>
        <p:blipFill>
          <a:blip r:embed="rId3"/>
          <a:srcRect/>
          <a:stretch>
            <a:fillRect/>
          </a:stretch>
        </p:blipFill>
        <p:spPr bwMode="auto">
          <a:xfrm>
            <a:off x="1028097" y="2788919"/>
            <a:ext cx="7686675" cy="3236653"/>
          </a:xfrm>
          <a:prstGeom prst="rect">
            <a:avLst/>
          </a:prstGeom>
          <a:noFill/>
          <a:ln w="9525">
            <a:noFill/>
            <a:miter lim="800000"/>
            <a:headEnd/>
            <a:tailEnd/>
          </a:ln>
          <a:effectLst/>
        </p:spPr>
      </p:pic>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402079"/>
            <a:ext cx="9587177" cy="50251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Exploratory Data Analysis </a:t>
            </a:r>
            <a:r>
              <a:rPr lang="en-US" sz="1800" dirty="0" smtClean="0">
                <a:solidFill>
                  <a:schemeClr val="accent3">
                    <a:lumMod val="25000"/>
                  </a:schemeClr>
                </a:solidFill>
                <a:latin typeface="Abadi" panose="020B0604020104020204" pitchFamily="34" charset="0"/>
              </a:rPr>
              <a:t>Using SQL</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Exploratory Data Analysis Using  </a:t>
            </a:r>
            <a:r>
              <a:rPr lang="en-US" sz="1800" dirty="0" smtClean="0">
                <a:solidFill>
                  <a:schemeClr val="accent3">
                    <a:lumMod val="25000"/>
                  </a:schemeClr>
                </a:solidFill>
                <a:latin typeface="Abadi" panose="020B0604020104020204" pitchFamily="34" charset="0"/>
              </a:rPr>
              <a:t>PANDAS  and MATPLOTLIB</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Interactive Visual Analytics  </a:t>
            </a:r>
            <a:r>
              <a:rPr lang="en-US" sz="1800" dirty="0" smtClean="0">
                <a:solidFill>
                  <a:schemeClr val="accent3">
                    <a:lumMod val="25000"/>
                  </a:schemeClr>
                </a:solidFill>
                <a:latin typeface="Abadi" panose="020B0604020104020204" pitchFamily="34" charset="0"/>
              </a:rPr>
              <a:t>and Dashboard with  </a:t>
            </a:r>
            <a:r>
              <a:rPr lang="en-US" sz="1800" dirty="0" err="1" smtClean="0">
                <a:solidFill>
                  <a:schemeClr val="accent3">
                    <a:lumMod val="25000"/>
                  </a:schemeClr>
                </a:solidFill>
                <a:latin typeface="Abadi" panose="020B0604020104020204" pitchFamily="34" charset="0"/>
              </a:rPr>
              <a:t>Plotly</a:t>
            </a:r>
            <a:r>
              <a:rPr lang="en-US" sz="1800" dirty="0" smtClean="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Machine Learning  - Predictive Analysis</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marL="228600" lvl="1">
              <a:lnSpc>
                <a:spcPct val="100000"/>
              </a:lnSpc>
              <a:spcBef>
                <a:spcPts val="1400"/>
              </a:spcBef>
              <a:buFont typeface="Wingdings" pitchFamily="2" charset="2"/>
              <a:buChar char="ü"/>
            </a:pPr>
            <a:r>
              <a:rPr lang="en-US" sz="1800" dirty="0" smtClean="0">
                <a:solidFill>
                  <a:schemeClr val="accent3">
                    <a:lumMod val="25000"/>
                  </a:schemeClr>
                </a:solidFill>
                <a:latin typeface="Abadi" panose="020B0604020104020204" pitchFamily="34" charset="0"/>
              </a:rPr>
              <a:t>       Hands on , files uploaded to </a:t>
            </a:r>
            <a:r>
              <a:rPr lang="en-US" sz="1800" dirty="0" err="1" smtClean="0">
                <a:solidFill>
                  <a:schemeClr val="accent3">
                    <a:lumMod val="25000"/>
                  </a:schemeClr>
                </a:solidFill>
                <a:latin typeface="Abadi" panose="020B0604020104020204" pitchFamily="34" charset="0"/>
              </a:rPr>
              <a:t>Git</a:t>
            </a:r>
            <a:r>
              <a:rPr lang="en-US" sz="1800" dirty="0" smtClean="0">
                <a:solidFill>
                  <a:schemeClr val="accent3">
                    <a:lumMod val="25000"/>
                  </a:schemeClr>
                </a:solidFill>
                <a:latin typeface="Abadi" panose="020B0604020104020204" pitchFamily="34" charset="0"/>
              </a:rPr>
              <a:t> Hub</a:t>
            </a:r>
          </a:p>
          <a:p>
            <a:pPr marL="228600" lvl="1">
              <a:lnSpc>
                <a:spcPct val="100000"/>
              </a:lnSpc>
              <a:spcBef>
                <a:spcPts val="1400"/>
              </a:spcBef>
              <a:buFont typeface="Wingdings" pitchFamily="2" charset="2"/>
              <a:buChar char="ü"/>
            </a:pPr>
            <a:r>
              <a:rPr lang="en-US" sz="1800" dirty="0" smtClean="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     Screenshots – Charts and other visuals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71055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otal </a:t>
            </a:r>
            <a:r>
              <a:rPr lang="en-US" sz="2200" dirty="0">
                <a:solidFill>
                  <a:schemeClr val="accent3">
                    <a:lumMod val="25000"/>
                  </a:schemeClr>
                </a:solidFill>
                <a:latin typeface="Abadi" panose="020B0604020104020204" pitchFamily="34" charset="0"/>
              </a:rPr>
              <a:t>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2290" name="Picture 2"/>
          <p:cNvPicPr>
            <a:picLocks noChangeAspect="1" noChangeArrowheads="1"/>
          </p:cNvPicPr>
          <p:nvPr/>
        </p:nvPicPr>
        <p:blipFill>
          <a:blip r:embed="rId3"/>
          <a:srcRect/>
          <a:stretch>
            <a:fillRect/>
          </a:stretch>
        </p:blipFill>
        <p:spPr bwMode="auto">
          <a:xfrm>
            <a:off x="5577840" y="1825625"/>
            <a:ext cx="4438650" cy="3838575"/>
          </a:xfrm>
          <a:prstGeom prst="rect">
            <a:avLst/>
          </a:prstGeom>
          <a:noFill/>
          <a:ln w="9525">
            <a:noFill/>
            <a:miter lim="800000"/>
            <a:headEnd/>
            <a:tailEnd/>
          </a:ln>
          <a:effectLst/>
        </p:spPr>
      </p:pic>
    </p:spTree>
    <p:extLst>
      <p:ext uri="{BB962C8B-B14F-4D97-AF65-F5344CB8AC3E}">
        <p14:creationId xmlns:p14="http://schemas.microsoft.com/office/powerpoint/2010/main" xmlns=""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3314" name="Picture 2"/>
          <p:cNvPicPr>
            <a:picLocks noGrp="1" noChangeAspect="1" noChangeArrowheads="1"/>
          </p:cNvPicPr>
          <p:nvPr>
            <p:ph idx="4294967295"/>
          </p:nvPr>
        </p:nvPicPr>
        <p:blipFill>
          <a:blip r:embed="rId3"/>
          <a:srcRect/>
          <a:stretch>
            <a:fillRect/>
          </a:stretch>
        </p:blipFill>
        <p:spPr bwMode="auto">
          <a:xfrm>
            <a:off x="770011" y="1825625"/>
            <a:ext cx="7231390" cy="4351338"/>
          </a:xfrm>
          <a:prstGeom prst="rect">
            <a:avLst/>
          </a:prstGeom>
          <a:noFill/>
          <a:ln w="9525">
            <a:noFill/>
            <a:miter lim="800000"/>
            <a:headEnd/>
            <a:tailEnd/>
          </a:ln>
          <a:effectLst/>
        </p:spPr>
      </p:pic>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3923909" cy="4351338"/>
          </a:xfrm>
          <a:prstGeom prst="rect">
            <a:avLst/>
          </a:prstGeom>
        </p:spPr>
        <p:txBody>
          <a:bodyPr lIns="91440" tIns="45720" rIns="91440" bIns="45720" anchor="t">
            <a:normAutofit lnSpcReduction="10000"/>
          </a:bodyPr>
          <a:lstStyle/>
          <a:p>
            <a:pPr>
              <a:lnSpc>
                <a:spcPct val="100000"/>
              </a:lnSpc>
              <a:spcBef>
                <a:spcPts val="1400"/>
              </a:spcBef>
            </a:pPr>
            <a:r>
              <a:rPr lang="en-US" dirty="0" smtClean="0">
                <a:solidFill>
                  <a:schemeClr val="accent3">
                    <a:lumMod val="25000"/>
                  </a:schemeClr>
                </a:solidFill>
                <a:latin typeface="Abadi"/>
              </a:rPr>
              <a:t>U</a:t>
            </a:r>
            <a:r>
              <a:rPr lang="en-US" dirty="0" smtClean="0">
                <a:solidFill>
                  <a:schemeClr val="accent3">
                    <a:lumMod val="25000"/>
                  </a:schemeClr>
                </a:solidFill>
                <a:latin typeface="Abadi"/>
              </a:rPr>
              <a:t>sed </a:t>
            </a:r>
            <a:r>
              <a:rPr lang="en-US" dirty="0" smtClean="0">
                <a:solidFill>
                  <a:schemeClr val="accent3">
                    <a:lumMod val="25000"/>
                  </a:schemeClr>
                </a:solidFill>
                <a:latin typeface="Abadi"/>
              </a:rPr>
              <a:t>a combinations of the </a:t>
            </a:r>
            <a:r>
              <a:rPr lang="en-US" b="1" dirty="0" smtClean="0">
                <a:solidFill>
                  <a:schemeClr val="accent3">
                    <a:lumMod val="25000"/>
                  </a:schemeClr>
                </a:solidFill>
                <a:latin typeface="Abadi"/>
              </a:rPr>
              <a:t>WHERE</a:t>
            </a:r>
            <a:r>
              <a:rPr lang="en-US" dirty="0" smtClean="0">
                <a:solidFill>
                  <a:schemeClr val="accent3">
                    <a:lumMod val="25000"/>
                  </a:schemeClr>
                </a:solidFill>
                <a:latin typeface="Abadi"/>
              </a:rPr>
              <a:t> clause, </a:t>
            </a:r>
            <a:r>
              <a:rPr lang="en-US" b="1" dirty="0" smtClean="0">
                <a:solidFill>
                  <a:schemeClr val="accent3">
                    <a:lumMod val="25000"/>
                  </a:schemeClr>
                </a:solidFill>
                <a:latin typeface="Abadi"/>
              </a:rPr>
              <a:t>LIKE</a:t>
            </a:r>
            <a:r>
              <a:rPr lang="en-US" dirty="0" smtClean="0">
                <a:solidFill>
                  <a:schemeClr val="accent3">
                    <a:lumMod val="25000"/>
                  </a:schemeClr>
                </a:solidFill>
                <a:latin typeface="Abadi"/>
              </a:rPr>
              <a:t>, </a:t>
            </a:r>
            <a:r>
              <a:rPr lang="en-US" dirty="0" smtClean="0">
                <a:solidFill>
                  <a:schemeClr val="accent3">
                    <a:lumMod val="25000"/>
                  </a:schemeClr>
                </a:solidFill>
                <a:latin typeface="Abadi"/>
              </a:rPr>
              <a:t>conditions </a:t>
            </a:r>
            <a:r>
              <a:rPr lang="en-US" dirty="0" smtClean="0">
                <a:solidFill>
                  <a:schemeClr val="accent3">
                    <a:lumMod val="25000"/>
                  </a:schemeClr>
                </a:solidFill>
                <a:latin typeface="Abadi"/>
              </a:rPr>
              <a:t>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4338" name="Picture 2"/>
          <p:cNvPicPr>
            <a:picLocks noChangeAspect="1" noChangeArrowheads="1"/>
          </p:cNvPicPr>
          <p:nvPr/>
        </p:nvPicPr>
        <p:blipFill>
          <a:blip r:embed="rId3"/>
          <a:srcRect/>
          <a:stretch>
            <a:fillRect/>
          </a:stretch>
        </p:blipFill>
        <p:spPr bwMode="auto">
          <a:xfrm>
            <a:off x="4976813" y="2272723"/>
            <a:ext cx="6810375" cy="3752850"/>
          </a:xfrm>
          <a:prstGeom prst="rect">
            <a:avLst/>
          </a:prstGeom>
          <a:noFill/>
          <a:ln w="9525">
            <a:noFill/>
            <a:miter lim="800000"/>
            <a:headEnd/>
            <a:tailEnd/>
          </a:ln>
          <a:effectLst/>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5362" name="Picture 2"/>
          <p:cNvPicPr>
            <a:picLocks noGrp="1" noChangeAspect="1" noChangeArrowheads="1"/>
          </p:cNvPicPr>
          <p:nvPr>
            <p:ph idx="4294967295"/>
          </p:nvPr>
        </p:nvPicPr>
        <p:blipFill>
          <a:blip r:embed="rId3"/>
          <a:srcRect/>
          <a:stretch>
            <a:fillRect/>
          </a:stretch>
        </p:blipFill>
        <p:spPr bwMode="auto">
          <a:xfrm>
            <a:off x="1937544" y="2234406"/>
            <a:ext cx="7410450" cy="3533775"/>
          </a:xfrm>
          <a:prstGeom prst="rect">
            <a:avLst/>
          </a:prstGeom>
          <a:noFill/>
          <a:ln w="9525">
            <a:noFill/>
            <a:miter lim="800000"/>
            <a:headEnd/>
            <a:tailEnd/>
          </a:ln>
          <a:effectLst/>
        </p:spPr>
      </p:pic>
    </p:spTree>
    <p:extLst>
      <p:ext uri="{BB962C8B-B14F-4D97-AF65-F5344CB8AC3E}">
        <p14:creationId xmlns:p14="http://schemas.microsoft.com/office/powerpoint/2010/main" xmlns=""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716280"/>
            <a:ext cx="10515600" cy="37141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a:t>
            </a:r>
            <a:r>
              <a:rPr lang="en-US" dirty="0" smtClean="0">
                <a:solidFill>
                  <a:srgbClr val="0B49CB"/>
                </a:solidFill>
                <a:latin typeface="Abadi"/>
              </a:rPr>
              <a:t>markers:</a:t>
            </a:r>
            <a:endParaRPr lang="en-US" dirty="0" smtClean="0">
              <a:solidFill>
                <a:srgbClr val="0B49CB"/>
              </a:solidFill>
              <a:latin typeface="Abadi"/>
            </a:endParaRPr>
          </a:p>
          <a:p>
            <a:endParaRPr lang="en-US" dirty="0">
              <a:solidFill>
                <a:srgbClr val="0B49CB"/>
              </a:solidFill>
              <a:latin typeface="Abadi"/>
            </a:endParaRPr>
          </a:p>
        </p:txBody>
      </p:sp>
      <p:pic>
        <p:nvPicPr>
          <p:cNvPr id="16386" name="Picture 2"/>
          <p:cNvPicPr>
            <a:picLocks noGrp="1" noChangeAspect="1" noChangeArrowheads="1"/>
          </p:cNvPicPr>
          <p:nvPr>
            <p:ph idx="4294967295"/>
          </p:nvPr>
        </p:nvPicPr>
        <p:blipFill>
          <a:blip r:embed="rId3"/>
          <a:srcRect/>
          <a:stretch>
            <a:fillRect/>
          </a:stretch>
        </p:blipFill>
        <p:spPr bwMode="auto">
          <a:xfrm>
            <a:off x="2289969" y="2277269"/>
            <a:ext cx="6705600" cy="3448050"/>
          </a:xfrm>
          <a:prstGeom prst="rect">
            <a:avLst/>
          </a:prstGeom>
          <a:noFill/>
          <a:ln w="9525">
            <a:noFill/>
            <a:miter lim="800000"/>
            <a:headEnd/>
            <a:tailEnd/>
          </a:ln>
          <a:effectLst/>
        </p:spPr>
      </p:pic>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smtClean="0">
                <a:solidFill>
                  <a:srgbClr val="0B49CB"/>
                </a:solidFill>
                <a:latin typeface="Abadi"/>
              </a:rPr>
              <a:t>Markers showing launch sites with color labels</a:t>
            </a:r>
            <a:endParaRPr lang="en-US" sz="2800" dirty="0">
              <a:solidFill>
                <a:srgbClr val="0B49CB"/>
              </a:solidFill>
              <a:latin typeface="Abadi"/>
            </a:endParaRPr>
          </a:p>
        </p:txBody>
      </p:sp>
      <p:pic>
        <p:nvPicPr>
          <p:cNvPr id="6" name="Content Placeholder 3">
            <a:extLst>
              <a:ext uri="{FF2B5EF4-FFF2-40B4-BE49-F238E27FC236}">
                <a16:creationId xmlns:a16="http://schemas.microsoft.com/office/drawing/2014/main" xmlns=""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t> </a:t>
            </a:r>
            <a:r>
              <a:rPr lang="en-US" sz="3000" dirty="0" smtClean="0">
                <a:solidFill>
                  <a:srgbClr val="0B49CB"/>
                </a:solidFill>
                <a:latin typeface="Abadi"/>
              </a:rPr>
              <a:t>Map </a:t>
            </a:r>
            <a:r>
              <a:rPr lang="en-US" sz="3000" dirty="0" smtClean="0">
                <a:solidFill>
                  <a:srgbClr val="0B49CB"/>
                </a:solidFill>
                <a:latin typeface="Abadi"/>
              </a:rPr>
              <a:t>with distance </a:t>
            </a:r>
            <a:r>
              <a:rPr lang="en-US" sz="3000" dirty="0" smtClean="0">
                <a:solidFill>
                  <a:srgbClr val="0B49CB"/>
                </a:solidFill>
                <a:latin typeface="Abadi"/>
              </a:rPr>
              <a:t>line from Launch Site</a:t>
            </a:r>
            <a:r>
              <a:rPr lang="en-US" dirty="0" smtClean="0"/>
              <a:t> </a:t>
            </a:r>
            <a:endParaRPr lang="en-US" b="1" dirty="0">
              <a:solidFill>
                <a:srgbClr val="0B49CB"/>
              </a:solidFill>
              <a:latin typeface="Abadi"/>
            </a:endParaRPr>
          </a:p>
        </p:txBody>
      </p:sp>
      <p:pic>
        <p:nvPicPr>
          <p:cNvPr id="17410" name="Picture 2"/>
          <p:cNvPicPr>
            <a:picLocks noGrp="1" noChangeAspect="1" noChangeArrowheads="1"/>
          </p:cNvPicPr>
          <p:nvPr>
            <p:ph idx="4294967295"/>
          </p:nvPr>
        </p:nvPicPr>
        <p:blipFill>
          <a:blip r:embed="rId3"/>
          <a:srcRect/>
          <a:stretch>
            <a:fillRect/>
          </a:stretch>
        </p:blipFill>
        <p:spPr bwMode="auto">
          <a:xfrm>
            <a:off x="1973263" y="2352675"/>
            <a:ext cx="6191250" cy="2990850"/>
          </a:xfrm>
          <a:prstGeom prst="rect">
            <a:avLst/>
          </a:prstGeom>
          <a:noFill/>
          <a:ln w="9525">
            <a:noFill/>
            <a:miter lim="800000"/>
            <a:headEnd/>
            <a:tailEnd/>
          </a:ln>
          <a:effectLst/>
        </p:spPr>
      </p:pic>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18434" name="Picture 2" descr="D:\DS\CAPSTONE\Dashboard\Pie chart for all sites are selected.JPG"/>
          <p:cNvPicPr>
            <a:picLocks noGrp="1" noChangeAspect="1" noChangeArrowheads="1"/>
          </p:cNvPicPr>
          <p:nvPr>
            <p:ph idx="4294967295"/>
          </p:nvPr>
        </p:nvPicPr>
        <p:blipFill>
          <a:blip r:embed="rId3"/>
          <a:srcRect/>
          <a:stretch>
            <a:fillRect/>
          </a:stretch>
        </p:blipFill>
        <p:spPr bwMode="auto">
          <a:xfrm>
            <a:off x="769938" y="2096263"/>
            <a:ext cx="9745662" cy="3810062"/>
          </a:xfrm>
          <a:prstGeom prst="rect">
            <a:avLst/>
          </a:prstGeom>
          <a:noFill/>
        </p:spPr>
      </p:pic>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432560"/>
            <a:ext cx="10399485" cy="49946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In this  project, we will predict if the Falcon 9 first stage will land successfully.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can reuse the first stage. Therefore if we can determine if the first stage will land, we can determine the cost of a launch. </a:t>
            </a:r>
            <a:r>
              <a:rPr lang="en-US" sz="1800" dirty="0" smtClean="0">
                <a:solidFill>
                  <a:schemeClr val="accent3">
                    <a:lumMod val="25000"/>
                  </a:schemeClr>
                </a:solidFill>
                <a:latin typeface="Abadi" panose="020B0604020104020204" pitchFamily="34" charset="0"/>
              </a:rPr>
              <a:t>This information can be used if an alternate company wants to bid against </a:t>
            </a:r>
            <a:r>
              <a:rPr lang="en-US" sz="1800" dirty="0" smtClean="0">
                <a:solidFill>
                  <a:schemeClr val="accent3">
                    <a:lumMod val="25000"/>
                  </a:schemeClr>
                </a:solidFill>
                <a:latin typeface="Abadi" panose="020B0604020104020204" pitchFamily="34" charset="0"/>
              </a:rPr>
              <a:t>Space X </a:t>
            </a:r>
            <a:r>
              <a:rPr lang="en-US" sz="1800" dirty="0" smtClean="0">
                <a:solidFill>
                  <a:schemeClr val="accent3">
                    <a:lumMod val="25000"/>
                  </a:schemeClr>
                </a:solidFill>
                <a:latin typeface="Abadi" panose="020B0604020104020204" pitchFamily="34" charset="0"/>
              </a:rPr>
              <a:t>for a rocket launch. </a:t>
            </a:r>
            <a:endParaRPr lang="en-US" sz="1800" dirty="0" smtClean="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	</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
            </a:r>
            <a:r>
              <a:rPr lang="en-US" sz="1800" dirty="0" smtClean="0">
                <a:solidFill>
                  <a:schemeClr val="accent3">
                    <a:lumMod val="25000"/>
                  </a:schemeClr>
                </a:solidFill>
                <a:latin typeface="Abadi" panose="020B0604020104020204" pitchFamily="34" charset="0"/>
              </a:rPr>
              <a:t>etermine </a:t>
            </a:r>
            <a:r>
              <a:rPr lang="en-US" sz="1800" dirty="0" smtClean="0">
                <a:solidFill>
                  <a:schemeClr val="accent3">
                    <a:lumMod val="25000"/>
                  </a:schemeClr>
                </a:solidFill>
                <a:latin typeface="Abadi" panose="020B0604020104020204" pitchFamily="34" charset="0"/>
              </a:rPr>
              <a:t>if </a:t>
            </a:r>
            <a:r>
              <a:rPr lang="en-US" sz="1800" dirty="0" smtClean="0">
                <a:solidFill>
                  <a:schemeClr val="accent3">
                    <a:lumMod val="25000"/>
                  </a:schemeClr>
                </a:solidFill>
                <a:latin typeface="Abadi" panose="020B0604020104020204" pitchFamily="34" charset="0"/>
              </a:rPr>
              <a:t>Space X </a:t>
            </a:r>
            <a:r>
              <a:rPr lang="en-US" sz="1800" dirty="0" smtClean="0">
                <a:solidFill>
                  <a:schemeClr val="accent3">
                    <a:lumMod val="25000"/>
                  </a:schemeClr>
                </a:solidFill>
                <a:latin typeface="Abadi" panose="020B0604020104020204" pitchFamily="34" charset="0"/>
              </a:rPr>
              <a:t>will reuse the first stage. </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 Determine </a:t>
            </a:r>
            <a:r>
              <a:rPr lang="en-US" sz="1800" dirty="0" smtClean="0">
                <a:solidFill>
                  <a:schemeClr val="accent3">
                    <a:lumMod val="25000"/>
                  </a:schemeClr>
                </a:solidFill>
                <a:latin typeface="Abadi" panose="020B0604020104020204" pitchFamily="34" charset="0"/>
              </a:rPr>
              <a:t>if the first stage will land successfully, </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What factors determine if the rocket will land successfully?</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The interaction amongst various features that determine the success rate of a successful landing.</a:t>
            </a:r>
          </a:p>
          <a:p>
            <a:pPr lvl="1">
              <a:lnSpc>
                <a:spcPct val="100000"/>
              </a:lnSpc>
              <a:spcBef>
                <a:spcPts val="1400"/>
              </a:spcBef>
              <a:buNone/>
            </a:pPr>
            <a:r>
              <a:rPr lang="en-US" sz="1800" dirty="0" smtClean="0">
                <a:solidFill>
                  <a:schemeClr val="accent3">
                    <a:lumMod val="25000"/>
                  </a:schemeClr>
                </a:solidFill>
                <a:latin typeface="Abadi" panose="020B0604020104020204" pitchFamily="34" charset="0"/>
              </a:rPr>
              <a:t>.</a:t>
            </a:r>
            <a:endParaRPr lang="en-US" sz="1800" dirty="0" smtClean="0">
              <a:solidFill>
                <a:schemeClr val="accent3">
                  <a:lumMod val="25000"/>
                </a:schemeClr>
              </a:solidFill>
              <a:latin typeface="Abadi" panose="020B0604020104020204" pitchFamily="34" charset="0"/>
            </a:endParaRPr>
          </a:p>
          <a:p>
            <a:pPr>
              <a:spcBef>
                <a:spcPts val="1400"/>
              </a:spcBef>
            </a:pPr>
            <a:endParaRPr lang="en-US" sz="2200" dirty="0" smtClean="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19458" name="Picture 2" descr="D:\DS\CAPSTONE\Dashboard\Pie chart for is selected.JPG"/>
          <p:cNvPicPr>
            <a:picLocks noGrp="1" noChangeAspect="1" noChangeArrowheads="1"/>
          </p:cNvPicPr>
          <p:nvPr>
            <p:ph idx="4294967295"/>
          </p:nvPr>
        </p:nvPicPr>
        <p:blipFill>
          <a:blip r:embed="rId3"/>
          <a:srcRect/>
          <a:stretch>
            <a:fillRect/>
          </a:stretch>
        </p:blipFill>
        <p:spPr bwMode="auto">
          <a:xfrm>
            <a:off x="733425" y="1916684"/>
            <a:ext cx="10552113" cy="4169219"/>
          </a:xfrm>
          <a:prstGeom prst="rect">
            <a:avLst/>
          </a:prstGeom>
          <a:noFill/>
        </p:spPr>
      </p:pic>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panose="020B0604020104020204" pitchFamily="34" charset="0"/>
              </a:rPr>
              <a:t>Scatter plot of Payload </a:t>
            </a:r>
            <a:r>
              <a:rPr lang="en-US" dirty="0" err="1" smtClean="0">
                <a:solidFill>
                  <a:srgbClr val="0B49CB"/>
                </a:solidFill>
                <a:latin typeface="Abadi" panose="020B0604020104020204" pitchFamily="34" charset="0"/>
              </a:rPr>
              <a:t>vs</a:t>
            </a:r>
            <a:r>
              <a:rPr lang="en-US" dirty="0" smtClean="0">
                <a:solidFill>
                  <a:srgbClr val="0B49CB"/>
                </a:solidFill>
                <a:latin typeface="Abadi" panose="020B0604020104020204" pitchFamily="34" charset="0"/>
              </a:rPr>
              <a:t> </a:t>
            </a:r>
            <a:r>
              <a:rPr lang="en-US" dirty="0" smtClean="0">
                <a:solidFill>
                  <a:srgbClr val="0B49CB"/>
                </a:solidFill>
                <a:latin typeface="Abadi" panose="020B0604020104020204" pitchFamily="34" charset="0"/>
              </a:rPr>
              <a:t>Launch Outcome for all sites</a:t>
            </a:r>
            <a:endParaRPr lang="en-US" dirty="0">
              <a:solidFill>
                <a:srgbClr val="0B49CB"/>
              </a:solidFill>
              <a:latin typeface="Abadi"/>
            </a:endParaRPr>
          </a:p>
        </p:txBody>
      </p:sp>
      <p:pic>
        <p:nvPicPr>
          <p:cNvPr id="20482" name="Picture 2" descr="D:\DS\CAPSTONE\Dashboard\Scatter Point.JPG"/>
          <p:cNvPicPr>
            <a:picLocks noGrp="1" noChangeAspect="1" noChangeArrowheads="1"/>
          </p:cNvPicPr>
          <p:nvPr>
            <p:ph idx="4294967295"/>
          </p:nvPr>
        </p:nvPicPr>
        <p:blipFill>
          <a:blip r:embed="rId3"/>
          <a:srcRect/>
          <a:stretch>
            <a:fillRect/>
          </a:stretch>
        </p:blipFill>
        <p:spPr bwMode="auto">
          <a:xfrm>
            <a:off x="2852738" y="2496344"/>
            <a:ext cx="6248400" cy="3009900"/>
          </a:xfrm>
          <a:prstGeom prst="rect">
            <a:avLst/>
          </a:prstGeom>
          <a:noFill/>
        </p:spPr>
      </p:pic>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3649589"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1506" name="Picture 2"/>
          <p:cNvPicPr>
            <a:picLocks noChangeAspect="1" noChangeArrowheads="1"/>
          </p:cNvPicPr>
          <p:nvPr/>
        </p:nvPicPr>
        <p:blipFill>
          <a:blip r:embed="rId3"/>
          <a:srcRect/>
          <a:stretch>
            <a:fillRect/>
          </a:stretch>
        </p:blipFill>
        <p:spPr bwMode="auto">
          <a:xfrm>
            <a:off x="6096000" y="1844993"/>
            <a:ext cx="4191000" cy="3533775"/>
          </a:xfrm>
          <a:prstGeom prst="rect">
            <a:avLst/>
          </a:prstGeom>
          <a:noFill/>
          <a:ln w="9525">
            <a:noFill/>
            <a:miter lim="800000"/>
            <a:headEnd/>
            <a:tailEnd/>
          </a:ln>
          <a:effectLst/>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larger the flight amount at a launch site, the greater the success rate at a launch site.</a:t>
            </a:r>
          </a:p>
          <a:p>
            <a:pPr>
              <a:lnSpc>
                <a:spcPct val="100000"/>
              </a:lnSpc>
              <a:spcBef>
                <a:spcPts val="1400"/>
              </a:spcBef>
            </a:pPr>
            <a:r>
              <a:rPr lang="en-US" sz="2200" dirty="0" smtClean="0">
                <a:latin typeface="Abadi" panose="020B0604020104020204" pitchFamily="34" charset="0"/>
              </a:rPr>
              <a:t>Launch success rate started to increase in 2013 till 2020.</a:t>
            </a:r>
          </a:p>
          <a:p>
            <a:pPr>
              <a:lnSpc>
                <a:spcPct val="100000"/>
              </a:lnSpc>
              <a:spcBef>
                <a:spcPts val="1400"/>
              </a:spcBef>
            </a:pPr>
            <a:r>
              <a:rPr lang="en-US" sz="2200" dirty="0" smtClean="0">
                <a:solidFill>
                  <a:schemeClr val="accent3">
                    <a:lumMod val="25000"/>
                  </a:schemeClr>
                </a:solidFill>
                <a:latin typeface="Abadi" panose="020B0604020104020204" pitchFamily="34" charset="0"/>
              </a:rPr>
              <a:t>Orbits </a:t>
            </a:r>
            <a:r>
              <a:rPr lang="en-US" sz="2200" dirty="0" smtClean="0">
                <a:latin typeface="Abadi" panose="020B0604020104020204" pitchFamily="34" charset="0"/>
              </a:rPr>
              <a:t>ES-L1, GEO, HEO, SSO, VLEO had the most success rate.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had the most successful launches of any sites</a:t>
            </a:r>
            <a:r>
              <a:rPr lang="en-US" sz="2200" dirty="0" smtClean="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xmlns=""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using </a:t>
            </a:r>
            <a:r>
              <a:rPr lang="en-US" sz="7600" dirty="0" smtClean="0">
                <a:solidFill>
                  <a:schemeClr val="bg2">
                    <a:lumMod val="50000"/>
                  </a:schemeClr>
                </a:solidFill>
                <a:latin typeface="Abadi"/>
              </a:rPr>
              <a:t>Space X </a:t>
            </a:r>
            <a:r>
              <a:rPr lang="en-US" sz="7600" dirty="0" smtClean="0">
                <a:solidFill>
                  <a:schemeClr val="bg2">
                    <a:lumMod val="50000"/>
                  </a:schemeClr>
                </a:solidFill>
                <a:latin typeface="Abadi"/>
              </a:rPr>
              <a:t>API and web scraping from Wikipedia.</a:t>
            </a:r>
            <a:endParaRPr lang="en-US" sz="7600" dirty="0" smtClean="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One-hot encoding was applied to categorical </a:t>
            </a:r>
            <a:r>
              <a:rPr lang="en-US" sz="7600" dirty="0" smtClean="0">
                <a:solidFill>
                  <a:schemeClr val="bg2">
                    <a:lumMod val="50000"/>
                  </a:schemeClr>
                </a:solidFill>
                <a:latin typeface="Abadi"/>
              </a:rPr>
              <a:t>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buFont typeface="Wingdings" pitchFamily="2" charset="2"/>
              <a:buChar char="ü"/>
            </a:pPr>
            <a:r>
              <a:rPr lang="en-US" sz="7600" dirty="0" smtClean="0">
                <a:solidFill>
                  <a:schemeClr val="bg2">
                    <a:lumMod val="50000"/>
                  </a:schemeClr>
                </a:solidFill>
                <a:latin typeface="Abadi"/>
              </a:rPr>
              <a:t>           Split </a:t>
            </a:r>
            <a:r>
              <a:rPr lang="en-US" sz="7600" dirty="0" smtClean="0">
                <a:solidFill>
                  <a:schemeClr val="bg2">
                    <a:lumMod val="50000"/>
                  </a:schemeClr>
                </a:solidFill>
                <a:latin typeface="Abadi"/>
              </a:rPr>
              <a:t>the data into training testing data</a:t>
            </a:r>
          </a:p>
          <a:p>
            <a:pPr>
              <a:buFont typeface="Wingdings" pitchFamily="2" charset="2"/>
              <a:buChar char="ü"/>
            </a:pPr>
            <a:r>
              <a:rPr lang="en-US" sz="7600" dirty="0" smtClean="0">
                <a:solidFill>
                  <a:schemeClr val="bg2">
                    <a:lumMod val="50000"/>
                  </a:schemeClr>
                </a:solidFill>
                <a:latin typeface="Abadi"/>
              </a:rPr>
              <a:t>           Train </a:t>
            </a:r>
            <a:r>
              <a:rPr lang="en-US" sz="7600" dirty="0" smtClean="0">
                <a:solidFill>
                  <a:schemeClr val="bg2">
                    <a:lumMod val="50000"/>
                  </a:schemeClr>
                </a:solidFill>
                <a:latin typeface="Abadi"/>
              </a:rPr>
              <a:t>different classification </a:t>
            </a:r>
            <a:r>
              <a:rPr lang="en-US" sz="7600" dirty="0" smtClean="0">
                <a:solidFill>
                  <a:schemeClr val="bg2">
                    <a:lumMod val="50000"/>
                  </a:schemeClr>
                </a:solidFill>
                <a:latin typeface="Abadi"/>
              </a:rPr>
              <a:t>models</a:t>
            </a:r>
          </a:p>
          <a:p>
            <a:pPr>
              <a:buFont typeface="Wingdings" pitchFamily="2" charset="2"/>
              <a:buChar char="ü"/>
            </a:pPr>
            <a:r>
              <a:rPr lang="en-US" sz="7600" dirty="0" smtClean="0">
                <a:solidFill>
                  <a:schemeClr val="bg2">
                    <a:lumMod val="50000"/>
                  </a:schemeClr>
                </a:solidFill>
                <a:latin typeface="Abadi"/>
              </a:rPr>
              <a:t>           Optimize the Hyperparameter grid search</a:t>
            </a:r>
            <a:endParaRPr lang="en-US" sz="88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a:lnSpc>
                <a:spcPct val="80000"/>
              </a:lnSpc>
              <a:spcBef>
                <a:spcPts val="1400"/>
              </a:spcBef>
              <a:buFont typeface="Wingdings" pitchFamily="2" charset="2"/>
              <a:buChar char="ü"/>
            </a:pPr>
            <a:r>
              <a:rPr lang="en-US" sz="1900" dirty="0" smtClean="0">
                <a:solidFill>
                  <a:schemeClr val="bg2">
                    <a:lumMod val="50000"/>
                  </a:schemeClr>
                </a:solidFill>
                <a:latin typeface="Abadi"/>
              </a:rPr>
              <a:t>Wrangling data Using an </a:t>
            </a:r>
            <a:r>
              <a:rPr lang="en-US" sz="1900" dirty="0" smtClean="0">
                <a:solidFill>
                  <a:schemeClr val="bg2">
                    <a:lumMod val="50000"/>
                  </a:schemeClr>
                </a:solidFill>
                <a:latin typeface="Abadi"/>
              </a:rPr>
              <a:t>API/ Web Scrapping</a:t>
            </a:r>
            <a:endParaRPr lang="en-US" sz="1900" dirty="0" smtClean="0">
              <a:solidFill>
                <a:schemeClr val="bg2">
                  <a:lumMod val="50000"/>
                </a:schemeClr>
              </a:solidFill>
              <a:latin typeface="Abadi"/>
            </a:endParaRPr>
          </a:p>
          <a:p>
            <a:pPr>
              <a:lnSpc>
                <a:spcPct val="80000"/>
              </a:lnSpc>
              <a:spcBef>
                <a:spcPts val="1400"/>
              </a:spcBef>
              <a:buFont typeface="Wingdings" pitchFamily="2" charset="2"/>
              <a:buChar char="ü"/>
            </a:pPr>
            <a:r>
              <a:rPr lang="en-US" sz="1900" dirty="0" smtClean="0">
                <a:solidFill>
                  <a:schemeClr val="bg2">
                    <a:lumMod val="50000"/>
                  </a:schemeClr>
                </a:solidFill>
                <a:latin typeface="Abadi"/>
              </a:rPr>
              <a:t>Sampling Data</a:t>
            </a:r>
          </a:p>
          <a:p>
            <a:pPr>
              <a:lnSpc>
                <a:spcPct val="80000"/>
              </a:lnSpc>
              <a:spcBef>
                <a:spcPts val="1400"/>
              </a:spcBef>
              <a:buFont typeface="Wingdings" pitchFamily="2" charset="2"/>
              <a:buChar char="ü"/>
            </a:pPr>
            <a:r>
              <a:rPr lang="en-US" sz="1900" dirty="0" smtClean="0">
                <a:solidFill>
                  <a:schemeClr val="bg2">
                    <a:lumMod val="50000"/>
                  </a:schemeClr>
                </a:solidFill>
                <a:latin typeface="Abadi"/>
              </a:rPr>
              <a:t>Dealing with Nulls</a:t>
            </a:r>
            <a:endParaRPr lang="en-US" sz="1900" dirty="0">
              <a:solidFill>
                <a:schemeClr val="bg2">
                  <a:lumMod val="50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80000"/>
              </a:lnSpc>
              <a:spcBef>
                <a:spcPts val="1400"/>
              </a:spcBef>
              <a:buNone/>
            </a:pPr>
            <a:r>
              <a:rPr lang="en-US" sz="1900" dirty="0" smtClean="0">
                <a:solidFill>
                  <a:schemeClr val="bg2">
                    <a:lumMod val="50000"/>
                  </a:schemeClr>
                </a:solidFill>
                <a:latin typeface="Abadi"/>
              </a:rPr>
              <a:t>                                Request </a:t>
            </a:r>
            <a:r>
              <a:rPr lang="en-US" sz="1900" dirty="0" smtClean="0">
                <a:solidFill>
                  <a:schemeClr val="bg2">
                    <a:lumMod val="50000"/>
                  </a:schemeClr>
                </a:solidFill>
                <a:latin typeface="Abadi"/>
              </a:rPr>
              <a:t>and parse data using the GET </a:t>
            </a:r>
            <a:r>
              <a:rPr lang="en-US" sz="1900" dirty="0" smtClean="0">
                <a:solidFill>
                  <a:schemeClr val="bg2">
                    <a:lumMod val="50000"/>
                  </a:schemeClr>
                </a:solidFill>
                <a:latin typeface="Abadi"/>
              </a:rPr>
              <a:t>request</a:t>
            </a:r>
          </a:p>
          <a:p>
            <a:pPr>
              <a:lnSpc>
                <a:spcPct val="80000"/>
              </a:lnSpc>
              <a:spcBef>
                <a:spcPts val="1400"/>
              </a:spcBef>
              <a:buNone/>
            </a:pPr>
            <a:endParaRPr lang="en-US" sz="1900" dirty="0" smtClean="0">
              <a:solidFill>
                <a:schemeClr val="bg2">
                  <a:lumMod val="50000"/>
                </a:schemeClr>
              </a:solidFill>
              <a:latin typeface="Abadi"/>
            </a:endParaRPr>
          </a:p>
          <a:p>
            <a:pPr>
              <a:lnSpc>
                <a:spcPct val="80000"/>
              </a:lnSpc>
              <a:spcBef>
                <a:spcPts val="1400"/>
              </a:spcBef>
              <a:buNone/>
            </a:pPr>
            <a:r>
              <a:rPr lang="en-US" sz="1900" dirty="0" smtClean="0">
                <a:solidFill>
                  <a:schemeClr val="bg2">
                    <a:lumMod val="50000"/>
                  </a:schemeClr>
                </a:solidFill>
                <a:latin typeface="Abadi"/>
              </a:rPr>
              <a:t>                                                      Data filtering</a:t>
            </a:r>
          </a:p>
          <a:p>
            <a:pPr>
              <a:lnSpc>
                <a:spcPct val="80000"/>
              </a:lnSpc>
              <a:spcBef>
                <a:spcPts val="1400"/>
              </a:spcBef>
              <a:buNone/>
            </a:pPr>
            <a:endParaRPr lang="en-US" sz="1900" dirty="0" smtClean="0">
              <a:solidFill>
                <a:schemeClr val="bg2">
                  <a:lumMod val="50000"/>
                </a:schemeClr>
              </a:solidFill>
              <a:latin typeface="Abadi"/>
            </a:endParaRPr>
          </a:p>
          <a:p>
            <a:pPr>
              <a:lnSpc>
                <a:spcPct val="80000"/>
              </a:lnSpc>
              <a:spcBef>
                <a:spcPts val="1400"/>
              </a:spcBef>
              <a:buNone/>
            </a:pPr>
            <a:r>
              <a:rPr lang="en-US" sz="1900" dirty="0" smtClean="0">
                <a:solidFill>
                  <a:schemeClr val="bg2">
                    <a:lumMod val="50000"/>
                  </a:schemeClr>
                </a:solidFill>
                <a:latin typeface="Abadi"/>
              </a:rPr>
              <a:t>                                             Dealing </a:t>
            </a:r>
            <a:r>
              <a:rPr lang="en-US" sz="1900" dirty="0" smtClean="0">
                <a:solidFill>
                  <a:schemeClr val="bg2">
                    <a:lumMod val="50000"/>
                  </a:schemeClr>
                </a:solidFill>
                <a:latin typeface="Abadi"/>
              </a:rPr>
              <a:t>with missing values</a:t>
            </a: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cxnSp>
        <p:nvCxnSpPr>
          <p:cNvPr id="9" name="Straight Arrow Connector 8"/>
          <p:cNvCxnSpPr/>
          <p:nvPr/>
        </p:nvCxnSpPr>
        <p:spPr>
          <a:xfrm rot="5400000">
            <a:off x="5044440" y="4572000"/>
            <a:ext cx="3352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5051663" y="5341223"/>
            <a:ext cx="32004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github.com/RaghvendraTomar/DataScienceEcosystem/blob/main/jupyter-labs-spacex-data-collection-api.ipynb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5910263" y="1499088"/>
            <a:ext cx="5469522"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a:t>
            </a:r>
            <a:r>
              <a:rPr lang="en-US" sz="2200" dirty="0" smtClean="0">
                <a:solidFill>
                  <a:schemeClr val="accent3">
                    <a:lumMod val="25000"/>
                  </a:schemeClr>
                </a:solidFill>
                <a:latin typeface="Abadi" panose="020B0604020104020204" pitchFamily="34" charset="0"/>
                <a:hlinkClick r:id="rId3"/>
              </a:rPr>
              <a:t>github.com/RaghvendraTomar/DataScienceEcosystem/blob/main/jupyter-labs-webscraping.ipynb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8" name="Picture 7">
            <a:extLst>
              <a:ext uri="{FF2B5EF4-FFF2-40B4-BE49-F238E27FC236}">
                <a16:creationId xmlns:a16="http://schemas.microsoft.com/office/drawing/2014/main" xmlns="" id="{11B286EC-90E5-482C-9C00-C353EE9D2862}"/>
              </a:ext>
            </a:extLst>
          </p:cNvPr>
          <p:cNvPicPr>
            <a:picLocks noChangeAspect="1"/>
          </p:cNvPicPr>
          <p:nvPr/>
        </p:nvPicPr>
        <p:blipFill>
          <a:blip r:embed="rId4"/>
          <a:stretch>
            <a:fillRect/>
          </a:stretch>
        </p:blipFill>
        <p:spPr>
          <a:xfrm>
            <a:off x="5910262" y="1447559"/>
            <a:ext cx="5547710"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358</TotalTime>
  <Words>1349</Words>
  <Application>Microsoft Macintosh PowerPoint</Application>
  <PresentationFormat>Custom</PresentationFormat>
  <Paragraphs>221</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compaq</cp:lastModifiedBy>
  <cp:revision>235</cp:revision>
  <dcterms:created xsi:type="dcterms:W3CDTF">2021-04-29T18:58:34Z</dcterms:created>
  <dcterms:modified xsi:type="dcterms:W3CDTF">2023-12-30T16:15:41Z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